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709" r:id="rId1"/>
  </p:sldMasterIdLst>
  <p:sldIdLst>
    <p:sldId id="261" r:id="rId2"/>
    <p:sldId id="296" r:id="rId3"/>
    <p:sldId id="297" r:id="rId4"/>
    <p:sldId id="362" r:id="rId5"/>
    <p:sldId id="364" r:id="rId6"/>
    <p:sldId id="363" r:id="rId7"/>
    <p:sldId id="361" r:id="rId8"/>
    <p:sldId id="324" r:id="rId9"/>
    <p:sldId id="298" r:id="rId10"/>
    <p:sldId id="340" r:id="rId11"/>
    <p:sldId id="318" r:id="rId12"/>
    <p:sldId id="299" r:id="rId13"/>
    <p:sldId id="300" r:id="rId14"/>
    <p:sldId id="301" r:id="rId15"/>
    <p:sldId id="302" r:id="rId16"/>
    <p:sldId id="319" r:id="rId17"/>
    <p:sldId id="320" r:id="rId18"/>
    <p:sldId id="321" r:id="rId19"/>
    <p:sldId id="322" r:id="rId20"/>
    <p:sldId id="323" r:id="rId21"/>
    <p:sldId id="303" r:id="rId22"/>
    <p:sldId id="304" r:id="rId23"/>
    <p:sldId id="305" r:id="rId24"/>
    <p:sldId id="306" r:id="rId25"/>
    <p:sldId id="307" r:id="rId26"/>
    <p:sldId id="325" r:id="rId27"/>
    <p:sldId id="326" r:id="rId28"/>
    <p:sldId id="327" r:id="rId29"/>
    <p:sldId id="328" r:id="rId30"/>
    <p:sldId id="329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08" r:id="rId42"/>
    <p:sldId id="309" r:id="rId43"/>
    <p:sldId id="310" r:id="rId44"/>
    <p:sldId id="311" r:id="rId45"/>
    <p:sldId id="312" r:id="rId46"/>
    <p:sldId id="330" r:id="rId47"/>
    <p:sldId id="331" r:id="rId48"/>
    <p:sldId id="332" r:id="rId49"/>
    <p:sldId id="333" r:id="rId50"/>
    <p:sldId id="334" r:id="rId51"/>
    <p:sldId id="313" r:id="rId52"/>
    <p:sldId id="314" r:id="rId53"/>
    <p:sldId id="315" r:id="rId54"/>
    <p:sldId id="316" r:id="rId55"/>
    <p:sldId id="317" r:id="rId56"/>
    <p:sldId id="335" r:id="rId57"/>
    <p:sldId id="336" r:id="rId58"/>
    <p:sldId id="337" r:id="rId59"/>
    <p:sldId id="338" r:id="rId60"/>
    <p:sldId id="339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295" r:id="rId72"/>
  </p:sldIdLst>
  <p:sldSz cx="9906000" cy="6858000" type="A4"/>
  <p:notesSz cx="6797675" cy="9926638"/>
  <p:defaultTextStyle>
    <a:defPPr>
      <a:defRPr lang="en-GB"/>
    </a:defPPr>
    <a:lvl1pPr algn="l" defTabSz="44921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742866" indent="-285717" algn="l" defTabSz="44921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1142870" indent="-228574" algn="l" defTabSz="44921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600017" indent="-228574" algn="l" defTabSz="44921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2057166" indent="-228574" algn="l" defTabSz="44921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5740" algn="l" defTabSz="914296" rtl="0" eaLnBrk="1" latinLnBrk="0" hangingPunct="1"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2888" algn="l" defTabSz="914296" rtl="0" eaLnBrk="1" latinLnBrk="0" hangingPunct="1"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036" algn="l" defTabSz="914296" rtl="0" eaLnBrk="1" latinLnBrk="0" hangingPunct="1"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184" algn="l" defTabSz="914296" rtl="0" eaLnBrk="1" latinLnBrk="0" hangingPunct="1">
      <a:defRPr sz="2300"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79">
          <p15:clr>
            <a:srgbClr val="A4A3A4"/>
          </p15:clr>
        </p15:guide>
        <p15:guide id="4" pos="6239">
          <p15:clr>
            <a:srgbClr val="A4A3A4"/>
          </p15:clr>
        </p15:guide>
        <p15:guide id="5" pos="40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93" userDrawn="1">
          <p15:clr>
            <a:srgbClr val="A4A3A4"/>
          </p15:clr>
        </p15:guide>
        <p15:guide id="2" pos="20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17" autoAdjust="0"/>
  </p:normalViewPr>
  <p:slideViewPr>
    <p:cSldViewPr snapToGrid="0" snapToObjects="1">
      <p:cViewPr>
        <p:scale>
          <a:sx n="90" d="100"/>
          <a:sy n="90" d="100"/>
        </p:scale>
        <p:origin x="1914" y="432"/>
      </p:cViewPr>
      <p:guideLst>
        <p:guide orient="horz" pos="2160"/>
        <p:guide pos="2880"/>
        <p:guide orient="horz" pos="779"/>
        <p:guide pos="6239"/>
        <p:guide pos="403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793"/>
        <p:guide pos="20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92B2A3A9-EA7B-438E-BDDC-C271684986E9}" type="slidenum">
              <a:rPr lang="en-GB" noProof="0" smtClean="0"/>
              <a:pPr/>
              <a:t>‹Nº›</a:t>
            </a:fld>
            <a:endParaRPr lang="en-GB" noProof="0"/>
          </a:p>
        </p:txBody>
      </p:sp>
      <p:pic>
        <p:nvPicPr>
          <p:cNvPr id="7" name="Imagen 6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4387"/>
            <a:ext cx="9906000" cy="186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4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6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582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230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2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97" y="2373102"/>
            <a:ext cx="10042269" cy="18911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5001" y="2840178"/>
            <a:ext cx="8915559" cy="738749"/>
          </a:xfrm>
          <a:prstGeom prst="rect">
            <a:avLst/>
          </a:prstGeom>
        </p:spPr>
        <p:txBody>
          <a:bodyPr vert="horz" lIns="91429" tIns="45715" rIns="91429" bIns="45715"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303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904"/>
            <a:ext cx="9906000" cy="1865527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85001" y="438341"/>
            <a:ext cx="8915559" cy="738749"/>
          </a:xfrm>
          <a:prstGeom prst="rect">
            <a:avLst/>
          </a:prstGeom>
        </p:spPr>
        <p:txBody>
          <a:bodyPr vert="horz" lIns="91429" tIns="45715" rIns="91429" bIns="45715"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63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2" y="1600206"/>
            <a:ext cx="4375150" cy="4525963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36182B2C-C218-4453-8981-86BC9F263FA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71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2" y="274639"/>
            <a:ext cx="8915400" cy="1143000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2" y="1535115"/>
            <a:ext cx="4378590" cy="639763"/>
          </a:xfrm>
          <a:prstGeom prst="rect">
            <a:avLst/>
          </a:prstGeom>
        </p:spPr>
        <p:txBody>
          <a:bodyPr lIns="91429" tIns="45715" rIns="91429" bIns="45715"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36182B2C-C218-4453-8981-86BC9F263FA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85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2" y="274639"/>
            <a:ext cx="8915400" cy="1143000"/>
          </a:xfrm>
          <a:prstGeom prst="rect">
            <a:avLst/>
          </a:prstGeom>
        </p:spPr>
        <p:txBody>
          <a:bodyPr lIns="91429" tIns="45715" rIns="91429" bIns="45715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36182B2C-C218-4453-8981-86BC9F263FA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77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5E5255D4-472C-4E98-9013-F3B3FC287A57}" type="slidenum">
              <a:rPr lang="en-GB" noProof="0" smtClean="0"/>
              <a:pPr/>
              <a:t>‹Nº›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4293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1"/>
            <a:ext cx="3259006" cy="1162051"/>
          </a:xfrm>
          <a:prstGeom prst="rect">
            <a:avLst/>
          </a:prstGeom>
        </p:spPr>
        <p:txBody>
          <a:bodyPr lIns="91429" tIns="45715" rIns="91429" bIns="45715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3" y="273058"/>
            <a:ext cx="5537729" cy="5853113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36182B2C-C218-4453-8981-86BC9F263FA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51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2"/>
            <a:ext cx="5943600" cy="566739"/>
          </a:xfrm>
          <a:prstGeom prst="rect">
            <a:avLst/>
          </a:prstGeom>
        </p:spPr>
        <p:txBody>
          <a:bodyPr lIns="91429" tIns="45715" rIns="91429" bIns="45715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40"/>
            <a:ext cx="5943600" cy="804863"/>
          </a:xfrm>
          <a:prstGeom prst="rect">
            <a:avLst/>
          </a:prstGeom>
        </p:spPr>
        <p:txBody>
          <a:bodyPr lIns="91429" tIns="45715" rIns="91429" bIns="45715"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499EF0C6-8EFB-BB49-B332-DD976438FC35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384552" y="6356357"/>
            <a:ext cx="31369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7099302" y="6356357"/>
            <a:ext cx="2311400" cy="365125"/>
          </a:xfrm>
          <a:prstGeom prst="rect">
            <a:avLst/>
          </a:prstGeom>
        </p:spPr>
        <p:txBody>
          <a:bodyPr lIns="91429" tIns="45715" rIns="91429" bIns="45715"/>
          <a:lstStyle/>
          <a:p>
            <a:fld id="{36182B2C-C218-4453-8981-86BC9F263FA7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8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49" r:id="rId12"/>
    <p:sldLayoutId id="2147483650" r:id="rId13"/>
  </p:sldLayoutIdLst>
  <p:timing>
    <p:tnLst>
      <p:par>
        <p:cTn id="1" dur="indefinite" restart="never" nodeType="tmRoot"/>
      </p:par>
    </p:tnLst>
  </p:timing>
  <p:txStyles>
    <p:titleStyle>
      <a:lvl1pPr algn="ctr" defTabSz="457148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45714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45714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457148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45714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45714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mne.com/vpage/2/0/About/Mission-and-history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omposici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17" y="5470738"/>
            <a:ext cx="6964168" cy="117849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603555" y="248975"/>
            <a:ext cx="6909482" cy="230831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PLATFORM FOR AIRCRAFT DRAG REDUCTION INNOVATION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flow control for the strut braced wing (SBW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a-E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r>
              <a:rPr lang="ca-E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a-E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</a:t>
            </a:r>
            <a:endParaRPr lang="es-E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17769" y="3550597"/>
            <a:ext cx="1965038" cy="104643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lvl="0" algn="ctr"/>
            <a:r>
              <a:rPr lang="es-ES_tradnl" sz="1600" b="1" dirty="0">
                <a:solidFill>
                  <a:srgbClr val="FFFFFF"/>
                </a:solidFill>
                <a:hlinkClick r:id="rId3"/>
              </a:rPr>
              <a:t>KNOW MORE ABOUT </a:t>
            </a:r>
          </a:p>
          <a:p>
            <a:pPr lvl="0" algn="ctr"/>
            <a:r>
              <a:rPr lang="es-ES_tradnl" sz="1600" b="1" dirty="0" err="1">
                <a:solidFill>
                  <a:srgbClr val="FFFFFF"/>
                </a:solidFill>
                <a:hlinkClick r:id="rId3"/>
              </a:rPr>
              <a:t>CIMNE’s</a:t>
            </a:r>
            <a:r>
              <a:rPr lang="es-ES_tradnl" sz="1600" b="1" dirty="0">
                <a:solidFill>
                  <a:srgbClr val="FFFFFF"/>
                </a:solidFill>
                <a:hlinkClick r:id="rId3"/>
              </a:rPr>
              <a:t> MISSION</a:t>
            </a:r>
            <a:endParaRPr lang="es-ES_tradnl" sz="1600" b="1" dirty="0">
              <a:solidFill>
                <a:srgbClr val="FFFFFF"/>
              </a:solidFill>
            </a:endParaRPr>
          </a:p>
          <a:p>
            <a:endParaRPr lang="es-ES" sz="1400" dirty="0"/>
          </a:p>
        </p:txBody>
      </p:sp>
      <p:pic>
        <p:nvPicPr>
          <p:cNvPr id="2" name="Imagen 1" descr="log-cimne-negr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1" y="136247"/>
            <a:ext cx="1459649" cy="302424"/>
          </a:xfrm>
          <a:prstGeom prst="rect">
            <a:avLst/>
          </a:prstGeom>
        </p:spPr>
      </p:pic>
      <p:pic>
        <p:nvPicPr>
          <p:cNvPr id="11" name="9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30139" r="1365" b="36250"/>
          <a:stretch/>
        </p:blipFill>
        <p:spPr>
          <a:xfrm>
            <a:off x="509953" y="3602001"/>
            <a:ext cx="3719147" cy="11364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17" y="592153"/>
            <a:ext cx="1677716" cy="506885"/>
          </a:xfrm>
          <a:prstGeom prst="rect">
            <a:avLst/>
          </a:prstGeom>
        </p:spPr>
      </p:pic>
      <p:pic>
        <p:nvPicPr>
          <p:cNvPr id="13" name="6 Imagen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11907" r="4062" b="12292"/>
          <a:stretch/>
        </p:blipFill>
        <p:spPr>
          <a:xfrm>
            <a:off x="4447467" y="2595016"/>
            <a:ext cx="5312728" cy="28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stations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366093" y="1302860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Z1.07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10967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Z0.87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2" t="25742" r="50305" b="54324"/>
          <a:stretch/>
        </p:blipFill>
        <p:spPr>
          <a:xfrm>
            <a:off x="153909" y="1747538"/>
            <a:ext cx="4626321" cy="41335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2" t="25874" r="50503" b="54324"/>
          <a:stretch/>
        </p:blipFill>
        <p:spPr>
          <a:xfrm>
            <a:off x="5042779" y="1774478"/>
            <a:ext cx="4586179" cy="41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0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22" y="1301262"/>
            <a:ext cx="7609789" cy="2780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79" y="4078178"/>
            <a:ext cx="7607932" cy="277982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9" y="1301262"/>
            <a:ext cx="7332785" cy="549959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" y="1701371"/>
            <a:ext cx="5057733" cy="44979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69" y="1701372"/>
            <a:ext cx="5057731" cy="449790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2" b="3653"/>
          <a:stretch/>
        </p:blipFill>
        <p:spPr>
          <a:xfrm>
            <a:off x="2858536" y="1301262"/>
            <a:ext cx="5487561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27" y="1113576"/>
            <a:ext cx="7659232" cy="57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8" y="1177090"/>
            <a:ext cx="7779881" cy="28426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8" y="4019739"/>
            <a:ext cx="7664161" cy="28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6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15" y="1177090"/>
            <a:ext cx="7574547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4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9748"/>
            <a:ext cx="4973073" cy="44226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73" y="1819748"/>
            <a:ext cx="4973072" cy="44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35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3436"/>
          <a:stretch/>
        </p:blipFill>
        <p:spPr>
          <a:xfrm>
            <a:off x="2840746" y="1177090"/>
            <a:ext cx="5440062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43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contributions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03591"/>
              </p:ext>
            </p:extLst>
          </p:nvPr>
        </p:nvGraphicFramePr>
        <p:xfrm>
          <a:off x="211015" y="1136095"/>
          <a:ext cx="9583616" cy="570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154">
                  <a:extLst>
                    <a:ext uri="{9D8B030D-6E8A-4147-A177-3AD203B41FA5}">
                      <a16:colId xmlns:a16="http://schemas.microsoft.com/office/drawing/2014/main" val="4141209532"/>
                    </a:ext>
                  </a:extLst>
                </a:gridCol>
                <a:gridCol w="3706043">
                  <a:extLst>
                    <a:ext uri="{9D8B030D-6E8A-4147-A177-3AD203B41FA5}">
                      <a16:colId xmlns:a16="http://schemas.microsoft.com/office/drawing/2014/main" val="3149232500"/>
                    </a:ext>
                  </a:extLst>
                </a:gridCol>
                <a:gridCol w="2031515">
                  <a:extLst>
                    <a:ext uri="{9D8B030D-6E8A-4147-A177-3AD203B41FA5}">
                      <a16:colId xmlns:a16="http://schemas.microsoft.com/office/drawing/2014/main" val="384524721"/>
                    </a:ext>
                  </a:extLst>
                </a:gridCol>
                <a:gridCol w="2395904">
                  <a:extLst>
                    <a:ext uri="{9D8B030D-6E8A-4147-A177-3AD203B41FA5}">
                      <a16:colId xmlns:a16="http://schemas.microsoft.com/office/drawing/2014/main" val="17935946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a-ES" dirty="0" smtClean="0"/>
                        <a:t>Team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Title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Presenter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Co-</a:t>
                      </a:r>
                      <a:r>
                        <a:rPr lang="ca-ES" dirty="0" err="1" smtClean="0"/>
                        <a:t>authors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06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600" dirty="0" smtClean="0"/>
                        <a:t>INCAS, Romania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Investigations of passive flow control devices for wave drag reduction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M.G. </a:t>
                      </a:r>
                      <a:r>
                        <a:rPr lang="es-ES" sz="1600" dirty="0" err="1" smtClean="0"/>
                        <a:t>Cojocaru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D. </a:t>
                      </a:r>
                      <a:r>
                        <a:rPr lang="es-ES" sz="1600" dirty="0" err="1" smtClean="0"/>
                        <a:t>Pepelea</a:t>
                      </a:r>
                      <a:r>
                        <a:rPr lang="es-ES" sz="1600" dirty="0" smtClean="0"/>
                        <a:t>, M.V. </a:t>
                      </a:r>
                      <a:r>
                        <a:rPr lang="es-ES" sz="1600" dirty="0" err="1" smtClean="0"/>
                        <a:t>Pricop</a:t>
                      </a:r>
                      <a:r>
                        <a:rPr lang="es-ES" sz="1600" dirty="0" smtClean="0"/>
                        <a:t>, C. </a:t>
                      </a:r>
                      <a:r>
                        <a:rPr lang="es-ES" sz="1600" dirty="0" err="1" smtClean="0"/>
                        <a:t>Nae</a:t>
                      </a:r>
                      <a:r>
                        <a:rPr lang="es-ES" sz="1600" dirty="0" smtClean="0"/>
                        <a:t>, M.G. </a:t>
                      </a:r>
                      <a:r>
                        <a:rPr lang="es-ES" sz="1600" dirty="0" err="1" smtClean="0"/>
                        <a:t>Stoican</a:t>
                      </a:r>
                      <a:r>
                        <a:rPr lang="es-ES" sz="1600" dirty="0" smtClean="0"/>
                        <a:t>, M.L. </a:t>
                      </a:r>
                      <a:r>
                        <a:rPr lang="es-ES" sz="1600" dirty="0" err="1" smtClean="0"/>
                        <a:t>Niculescu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735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NASA Ames,</a:t>
                      </a:r>
                      <a:r>
                        <a:rPr lang="en-US" sz="1600" baseline="0" dirty="0" smtClean="0"/>
                        <a:t> USA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NASA Ames contributions to the</a:t>
                      </a:r>
                    </a:p>
                    <a:p>
                      <a:pPr algn="ctr"/>
                      <a:r>
                        <a:rPr lang="en-US" sz="1600" dirty="0" smtClean="0"/>
                        <a:t>PADRI workshop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Gaetan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Kenway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Jeffery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Houseman</a:t>
                      </a:r>
                      <a:r>
                        <a:rPr lang="es-ES" sz="1600" dirty="0" smtClean="0"/>
                        <a:t>, </a:t>
                      </a:r>
                      <a:r>
                        <a:rPr lang="es-ES" sz="1600" dirty="0" err="1" smtClean="0"/>
                        <a:t>Cetin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Kiris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49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NASA </a:t>
                      </a:r>
                      <a:r>
                        <a:rPr lang="es-ES" sz="1600" dirty="0" err="1" smtClean="0"/>
                        <a:t>Langley</a:t>
                      </a:r>
                      <a:r>
                        <a:rPr lang="es-ES" sz="1600" dirty="0" smtClean="0"/>
                        <a:t>,</a:t>
                      </a:r>
                      <a:r>
                        <a:rPr lang="es-ES" sz="1600" baseline="0" dirty="0" smtClean="0"/>
                        <a:t> USA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Application of a Knowledge-Based Design Method and Passive Porosity for Drag Reduction on a Generic Strut-Braced Wing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Richard Campbell 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Sally </a:t>
                      </a:r>
                      <a:r>
                        <a:rPr lang="es-ES" sz="1600" dirty="0" err="1" smtClean="0"/>
                        <a:t>Viken</a:t>
                      </a:r>
                      <a:r>
                        <a:rPr lang="es-ES" sz="1600" dirty="0" smtClean="0"/>
                        <a:t>, Michelle </a:t>
                      </a:r>
                      <a:r>
                        <a:rPr lang="es-ES" sz="1600" dirty="0" err="1" smtClean="0"/>
                        <a:t>Lynde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 smtClean="0"/>
                        <a:t>Tsinghua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University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PADRI: Shock Wave Reduction via Wing-Strut Geometry Design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Runze</a:t>
                      </a:r>
                      <a:r>
                        <a:rPr lang="es-ES" sz="1600" dirty="0" smtClean="0"/>
                        <a:t> LI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/>
                        <a:t>Yufei ZHANG, Haixin CHEN, Song FU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656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Univ. of Concepción, Chile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Drag reduction in a wing-strut junction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Pablo Cornejo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4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600" dirty="0" err="1" smtClean="0"/>
                        <a:t>Stanford</a:t>
                      </a:r>
                      <a:r>
                        <a:rPr lang="ca-ES" sz="1600" dirty="0" smtClean="0"/>
                        <a:t> Univ.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Contribution</a:t>
                      </a:r>
                      <a:r>
                        <a:rPr lang="ca-ES" sz="1600" dirty="0" smtClean="0"/>
                        <a:t> to </a:t>
                      </a:r>
                      <a:r>
                        <a:rPr lang="ca-ES" sz="1600" dirty="0" err="1" smtClean="0"/>
                        <a:t>Padri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Juan Alonso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Brian </a:t>
                      </a:r>
                      <a:r>
                        <a:rPr lang="ca-ES" sz="1600" dirty="0" err="1" smtClean="0"/>
                        <a:t>Munguia</a:t>
                      </a:r>
                      <a:r>
                        <a:rPr lang="ca-ES" sz="1600" dirty="0" smtClean="0"/>
                        <a:t>, </a:t>
                      </a:r>
                      <a:r>
                        <a:rPr lang="ca-ES" sz="1600" dirty="0" err="1" smtClean="0"/>
                        <a:t>Victorien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Menier</a:t>
                      </a:r>
                      <a:r>
                        <a:rPr lang="ca-ES" sz="1600" dirty="0" smtClean="0"/>
                        <a:t>,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Jayant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Mukhopadhaya</a:t>
                      </a:r>
                      <a:r>
                        <a:rPr lang="ca-ES" sz="1600" dirty="0" smtClean="0"/>
                        <a:t>.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67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a-ES" sz="1600" dirty="0" smtClean="0"/>
                        <a:t>DLR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Nico </a:t>
                      </a:r>
                      <a:r>
                        <a:rPr lang="ca-ES" sz="1600" dirty="0" err="1" smtClean="0"/>
                        <a:t>Bier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J.P.Hofmann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703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16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74" y="1133380"/>
            <a:ext cx="7632826" cy="57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4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94" y="1301262"/>
            <a:ext cx="7853025" cy="28693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93" y="4093765"/>
            <a:ext cx="7565275" cy="27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1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73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51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285"/>
            <a:ext cx="4952246" cy="44040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45" y="1828285"/>
            <a:ext cx="4952245" cy="44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2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b="3304"/>
          <a:stretch/>
        </p:blipFill>
        <p:spPr>
          <a:xfrm>
            <a:off x="2888054" y="1291586"/>
            <a:ext cx="5438021" cy="5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56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2" y="1177090"/>
            <a:ext cx="7574547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98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35" y="1122484"/>
            <a:ext cx="7848599" cy="28677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535" y="3990242"/>
            <a:ext cx="7848599" cy="286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70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34" y="1160540"/>
            <a:ext cx="7596612" cy="56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4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2479"/>
            <a:ext cx="4961299" cy="44121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98" y="1822479"/>
            <a:ext cx="4961298" cy="441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33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3834"/>
          <a:stretch/>
        </p:blipFill>
        <p:spPr>
          <a:xfrm>
            <a:off x="2755582" y="1177090"/>
            <a:ext cx="5507120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contributions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05433"/>
              </p:ext>
            </p:extLst>
          </p:nvPr>
        </p:nvGraphicFramePr>
        <p:xfrm>
          <a:off x="149468" y="1052121"/>
          <a:ext cx="9653954" cy="57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578">
                  <a:extLst>
                    <a:ext uri="{9D8B030D-6E8A-4147-A177-3AD203B41FA5}">
                      <a16:colId xmlns:a16="http://schemas.microsoft.com/office/drawing/2014/main" val="4141209532"/>
                    </a:ext>
                  </a:extLst>
                </a:gridCol>
                <a:gridCol w="3184716">
                  <a:extLst>
                    <a:ext uri="{9D8B030D-6E8A-4147-A177-3AD203B41FA5}">
                      <a16:colId xmlns:a16="http://schemas.microsoft.com/office/drawing/2014/main" val="1733633175"/>
                    </a:ext>
                  </a:extLst>
                </a:gridCol>
                <a:gridCol w="1433575">
                  <a:extLst>
                    <a:ext uri="{9D8B030D-6E8A-4147-A177-3AD203B41FA5}">
                      <a16:colId xmlns:a16="http://schemas.microsoft.com/office/drawing/2014/main" val="384524721"/>
                    </a:ext>
                  </a:extLst>
                </a:gridCol>
                <a:gridCol w="3602085">
                  <a:extLst>
                    <a:ext uri="{9D8B030D-6E8A-4147-A177-3AD203B41FA5}">
                      <a16:colId xmlns:a16="http://schemas.microsoft.com/office/drawing/2014/main" val="1793594620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r>
                        <a:rPr lang="ca-ES" dirty="0" smtClean="0"/>
                        <a:t>Team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Flow</a:t>
                      </a:r>
                      <a:r>
                        <a:rPr lang="ca-ES" baseline="0" dirty="0" smtClean="0"/>
                        <a:t> Control Device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Type</a:t>
                      </a:r>
                      <a:r>
                        <a:rPr lang="ca-ES" dirty="0" smtClean="0"/>
                        <a:t> of FC </a:t>
                      </a:r>
                      <a:r>
                        <a:rPr lang="ca-ES" dirty="0" err="1" smtClean="0"/>
                        <a:t>devices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Summary</a:t>
                      </a:r>
                      <a:r>
                        <a:rPr lang="ca-ES" dirty="0" smtClean="0"/>
                        <a:t> in </a:t>
                      </a:r>
                      <a:r>
                        <a:rPr lang="ca-ES" dirty="0" err="1" smtClean="0"/>
                        <a:t>two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words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06141"/>
                  </a:ext>
                </a:extLst>
              </a:tr>
              <a:tr h="733002">
                <a:tc>
                  <a:txBody>
                    <a:bodyPr/>
                    <a:lstStyle/>
                    <a:p>
                      <a:r>
                        <a:rPr lang="ca-ES" sz="1600" dirty="0" smtClean="0"/>
                        <a:t>INCAS, Romania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Kuchemann</a:t>
                      </a:r>
                      <a:r>
                        <a:rPr lang="en-US" sz="1600" dirty="0" smtClean="0"/>
                        <a:t> Carrot (KC) and shock control bumps (SCB)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Passive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device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No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improvement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obtained</a:t>
                      </a:r>
                      <a:r>
                        <a:rPr lang="ca-ES" sz="1600" baseline="0" dirty="0" smtClean="0"/>
                        <a:t>, so </a:t>
                      </a:r>
                      <a:r>
                        <a:rPr lang="ca-ES" sz="1600" baseline="0" dirty="0" err="1" smtClean="0"/>
                        <a:t>optimization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required</a:t>
                      </a:r>
                      <a:r>
                        <a:rPr lang="ca-ES" sz="1600" baseline="0" dirty="0" smtClean="0"/>
                        <a:t>.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735860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NASA Ames,</a:t>
                      </a:r>
                      <a:r>
                        <a:rPr lang="en-US" sz="1600" baseline="0" dirty="0" smtClean="0"/>
                        <a:t> USA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No </a:t>
                      </a:r>
                      <a:r>
                        <a:rPr lang="ca-ES" sz="1600" dirty="0" err="1" smtClean="0"/>
                        <a:t>Flow</a:t>
                      </a:r>
                      <a:r>
                        <a:rPr lang="ca-ES" sz="1600" dirty="0" smtClean="0"/>
                        <a:t> control Device: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geometry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modification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--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Optimization</a:t>
                      </a:r>
                      <a:r>
                        <a:rPr lang="ca-ES" sz="1600" baseline="0" dirty="0" smtClean="0"/>
                        <a:t> of </a:t>
                      </a:r>
                      <a:r>
                        <a:rPr lang="ca-ES" sz="1600" baseline="0" dirty="0" err="1" smtClean="0"/>
                        <a:t>truss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shape</a:t>
                      </a:r>
                      <a:r>
                        <a:rPr lang="ca-ES" sz="1600" baseline="0" dirty="0" smtClean="0"/>
                        <a:t>. SQP </a:t>
                      </a:r>
                      <a:r>
                        <a:rPr lang="ca-ES" sz="1600" baseline="0" dirty="0" err="1" smtClean="0"/>
                        <a:t>optimizer</a:t>
                      </a:r>
                      <a:r>
                        <a:rPr lang="ca-ES" sz="1600" baseline="0" dirty="0" smtClean="0"/>
                        <a:t>.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4915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NASA </a:t>
                      </a:r>
                      <a:r>
                        <a:rPr lang="es-ES" sz="1600" dirty="0" err="1" smtClean="0"/>
                        <a:t>Langley</a:t>
                      </a:r>
                      <a:r>
                        <a:rPr lang="es-ES" sz="1600" dirty="0" smtClean="0"/>
                        <a:t>,</a:t>
                      </a:r>
                      <a:r>
                        <a:rPr lang="es-ES" sz="1600" baseline="0" dirty="0" smtClean="0"/>
                        <a:t> USA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dirty="0" smtClean="0"/>
                        <a:t>1. No </a:t>
                      </a:r>
                      <a:r>
                        <a:rPr lang="ca-ES" sz="1600" dirty="0" err="1" smtClean="0"/>
                        <a:t>Flow</a:t>
                      </a:r>
                      <a:r>
                        <a:rPr lang="ca-ES" sz="1600" dirty="0" smtClean="0"/>
                        <a:t> control Device: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geometry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modification</a:t>
                      </a:r>
                      <a:endParaRPr lang="es-ES" sz="1600" dirty="0" smtClean="0"/>
                    </a:p>
                    <a:p>
                      <a:pPr algn="ctr"/>
                      <a:r>
                        <a:rPr lang="ca-ES" sz="1600" dirty="0" smtClean="0"/>
                        <a:t>2. </a:t>
                      </a:r>
                      <a:r>
                        <a:rPr lang="ca-ES" sz="1600" dirty="0" err="1" smtClean="0"/>
                        <a:t>Porous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media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1. --</a:t>
                      </a:r>
                    </a:p>
                    <a:p>
                      <a:pPr algn="ctr"/>
                      <a:r>
                        <a:rPr lang="ca-ES" sz="1600" dirty="0" smtClean="0"/>
                        <a:t>2. </a:t>
                      </a:r>
                      <a:r>
                        <a:rPr lang="ca-ES" sz="1600" dirty="0" err="1" smtClean="0"/>
                        <a:t>Passive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device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ca-ES" sz="1600" dirty="0" err="1" smtClean="0"/>
                        <a:t>Reduction</a:t>
                      </a:r>
                      <a:r>
                        <a:rPr lang="ca-ES" sz="1600" dirty="0" smtClean="0"/>
                        <a:t> of </a:t>
                      </a:r>
                      <a:r>
                        <a:rPr lang="ca-ES" sz="1600" dirty="0" err="1" smtClean="0"/>
                        <a:t>shock</a:t>
                      </a:r>
                      <a:r>
                        <a:rPr lang="ca-ES" sz="1600" baseline="0" dirty="0" smtClean="0"/>
                        <a:t>, </a:t>
                      </a:r>
                      <a:r>
                        <a:rPr lang="ca-ES" sz="1600" baseline="0" dirty="0" err="1" smtClean="0"/>
                        <a:t>separation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and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drag</a:t>
                      </a:r>
                      <a:endParaRPr lang="ca-ES" sz="1600" baseline="0" dirty="0" smtClean="0"/>
                    </a:p>
                    <a:p>
                      <a:pPr algn="ctr"/>
                      <a:r>
                        <a:rPr lang="ca-ES" sz="1600" baseline="0" dirty="0" smtClean="0"/>
                        <a:t>2. </a:t>
                      </a:r>
                      <a:r>
                        <a:rPr lang="ca-ES" sz="1600" baseline="0" dirty="0" err="1" smtClean="0"/>
                        <a:t>Reduction</a:t>
                      </a:r>
                      <a:r>
                        <a:rPr lang="ca-ES" sz="1600" baseline="0" dirty="0" smtClean="0"/>
                        <a:t> of </a:t>
                      </a:r>
                      <a:r>
                        <a:rPr lang="ca-ES" sz="1600" baseline="0" dirty="0" err="1" smtClean="0"/>
                        <a:t>shock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but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increase</a:t>
                      </a:r>
                      <a:r>
                        <a:rPr lang="ca-ES" sz="1600" baseline="0" dirty="0" smtClean="0"/>
                        <a:t> on BL </a:t>
                      </a:r>
                      <a:r>
                        <a:rPr lang="ca-ES" sz="1600" baseline="0" dirty="0" err="1" smtClean="0"/>
                        <a:t>separation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857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err="1" smtClean="0"/>
                        <a:t>Tsinghua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University</a:t>
                      </a:r>
                      <a:r>
                        <a:rPr lang="es-ES" sz="1600" dirty="0" smtClean="0"/>
                        <a:t>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dirty="0" smtClean="0"/>
                        <a:t>No </a:t>
                      </a:r>
                      <a:r>
                        <a:rPr lang="ca-ES" sz="1600" dirty="0" err="1" smtClean="0"/>
                        <a:t>Flow</a:t>
                      </a:r>
                      <a:r>
                        <a:rPr lang="ca-ES" sz="1600" dirty="0" smtClean="0"/>
                        <a:t> control Device: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geometry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modification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dirty="0" smtClean="0"/>
                        <a:t>--</a:t>
                      </a:r>
                      <a:endParaRPr lang="es-ES" sz="1600" dirty="0" smtClean="0"/>
                    </a:p>
                    <a:p>
                      <a:pPr algn="ctr"/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Shock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wave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reduction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obtained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656778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Univ. of Concepción, 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sz="1600" dirty="0" smtClean="0"/>
                        <a:t>SCB + </a:t>
                      </a:r>
                      <a:r>
                        <a:rPr lang="ca-ES" sz="1600" dirty="0" err="1" smtClean="0"/>
                        <a:t>air</a:t>
                      </a:r>
                      <a:r>
                        <a:rPr lang="ca-ES" sz="1600" dirty="0" smtClean="0"/>
                        <a:t> injectors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Passive</a:t>
                      </a:r>
                      <a:r>
                        <a:rPr lang="ca-ES" sz="1600" dirty="0" smtClean="0"/>
                        <a:t> + </a:t>
                      </a:r>
                      <a:r>
                        <a:rPr lang="ca-ES" sz="1600" dirty="0" err="1" smtClean="0"/>
                        <a:t>active</a:t>
                      </a:r>
                      <a:r>
                        <a:rPr lang="ca-ES" sz="1600" dirty="0" smtClean="0"/>
                        <a:t>  </a:t>
                      </a:r>
                      <a:r>
                        <a:rPr lang="ca-ES" sz="1600" dirty="0" err="1" smtClean="0"/>
                        <a:t>Devices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Drag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reduction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between</a:t>
                      </a:r>
                      <a:r>
                        <a:rPr lang="ca-ES" sz="1600" baseline="0" dirty="0" smtClean="0"/>
                        <a:t> 3.6-5.6 </a:t>
                      </a:r>
                      <a:r>
                        <a:rPr lang="ca-ES" sz="1600" baseline="0" dirty="0" err="1" smtClean="0"/>
                        <a:t>drag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counts</a:t>
                      </a:r>
                      <a:r>
                        <a:rPr lang="ca-ES" sz="1600" baseline="0" dirty="0" smtClean="0"/>
                        <a:t>, </a:t>
                      </a:r>
                      <a:r>
                        <a:rPr lang="ca-ES" sz="1600" baseline="0" dirty="0" err="1" smtClean="0"/>
                        <a:t>power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saved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around</a:t>
                      </a:r>
                      <a:r>
                        <a:rPr lang="ca-ES" sz="1600" baseline="0" dirty="0" smtClean="0"/>
                        <a:t> 165kW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413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dirty="0" err="1" smtClean="0"/>
                        <a:t>Stanford</a:t>
                      </a:r>
                      <a:r>
                        <a:rPr lang="ca-ES" sz="1600" dirty="0" smtClean="0"/>
                        <a:t> Univ.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sz="1600" dirty="0" err="1" smtClean="0"/>
                        <a:t>Blowing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and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suction</a:t>
                      </a:r>
                      <a:r>
                        <a:rPr lang="ca-ES" sz="1600" baseline="0" dirty="0" smtClean="0"/>
                        <a:t> (</a:t>
                      </a:r>
                      <a:r>
                        <a:rPr lang="ca-ES" sz="1600" dirty="0" err="1" smtClean="0"/>
                        <a:t>Transpiration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bc</a:t>
                      </a:r>
                      <a:r>
                        <a:rPr lang="ca-ES" sz="1600" dirty="0" smtClean="0"/>
                        <a:t>)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Active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device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30134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dirty="0" smtClean="0"/>
                        <a:t>DLR</a:t>
                      </a:r>
                      <a:endParaRPr lang="es-E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sz="1600" dirty="0" err="1" smtClean="0"/>
                        <a:t>Fluidic</a:t>
                      </a:r>
                      <a:r>
                        <a:rPr lang="ca-ES" sz="1600" baseline="0" dirty="0" smtClean="0"/>
                        <a:t> </a:t>
                      </a:r>
                      <a:r>
                        <a:rPr lang="ca-ES" sz="1600" baseline="0" dirty="0" err="1" smtClean="0"/>
                        <a:t>Gurney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err="1" smtClean="0"/>
                        <a:t>Active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device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1600" dirty="0" smtClean="0"/>
                        <a:t>10% </a:t>
                      </a:r>
                      <a:r>
                        <a:rPr lang="ca-ES" sz="1600" dirty="0" err="1" smtClean="0"/>
                        <a:t>drag</a:t>
                      </a:r>
                      <a:r>
                        <a:rPr lang="ca-ES" sz="1600" dirty="0" smtClean="0"/>
                        <a:t> </a:t>
                      </a:r>
                      <a:r>
                        <a:rPr lang="ca-ES" sz="1600" dirty="0" err="1" smtClean="0"/>
                        <a:t>reduction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422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41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41" y="1814654"/>
            <a:ext cx="6591677" cy="49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57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0" y="1260679"/>
            <a:ext cx="7524939" cy="27494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0" y="4050241"/>
            <a:ext cx="7524939" cy="274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57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2" y="1177090"/>
            <a:ext cx="7574547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73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4961299" cy="44121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99" y="1883121"/>
            <a:ext cx="4961299" cy="44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90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 b="3894"/>
          <a:stretch/>
        </p:blipFill>
        <p:spPr>
          <a:xfrm>
            <a:off x="3064332" y="1177090"/>
            <a:ext cx="4321306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07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2" y="1177090"/>
            <a:ext cx="7574547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3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30" y="1301262"/>
            <a:ext cx="7584892" cy="27714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31" y="4072665"/>
            <a:ext cx="7623020" cy="27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52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4" y="1102964"/>
            <a:ext cx="7673380" cy="575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6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368"/>
            <a:ext cx="4948389" cy="44006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89" y="1718579"/>
            <a:ext cx="4929036" cy="438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90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2" b="4026"/>
          <a:stretch/>
        </p:blipFill>
        <p:spPr>
          <a:xfrm>
            <a:off x="2942376" y="1163680"/>
            <a:ext cx="4324812" cy="56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9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contributions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761284"/>
              </p:ext>
            </p:extLst>
          </p:nvPr>
        </p:nvGraphicFramePr>
        <p:xfrm>
          <a:off x="149468" y="1459524"/>
          <a:ext cx="9483419" cy="5272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121">
                  <a:extLst>
                    <a:ext uri="{9D8B030D-6E8A-4147-A177-3AD203B41FA5}">
                      <a16:colId xmlns:a16="http://schemas.microsoft.com/office/drawing/2014/main" val="4141209532"/>
                    </a:ext>
                  </a:extLst>
                </a:gridCol>
                <a:gridCol w="1732078">
                  <a:extLst>
                    <a:ext uri="{9D8B030D-6E8A-4147-A177-3AD203B41FA5}">
                      <a16:colId xmlns:a16="http://schemas.microsoft.com/office/drawing/2014/main" val="1733633175"/>
                    </a:ext>
                  </a:extLst>
                </a:gridCol>
                <a:gridCol w="1991302">
                  <a:extLst>
                    <a:ext uri="{9D8B030D-6E8A-4147-A177-3AD203B41FA5}">
                      <a16:colId xmlns:a16="http://schemas.microsoft.com/office/drawing/2014/main" val="3147593565"/>
                    </a:ext>
                  </a:extLst>
                </a:gridCol>
                <a:gridCol w="1142936">
                  <a:extLst>
                    <a:ext uri="{9D8B030D-6E8A-4147-A177-3AD203B41FA5}">
                      <a16:colId xmlns:a16="http://schemas.microsoft.com/office/drawing/2014/main" val="384524721"/>
                    </a:ext>
                  </a:extLst>
                </a:gridCol>
                <a:gridCol w="2784982">
                  <a:extLst>
                    <a:ext uri="{9D8B030D-6E8A-4147-A177-3AD203B41FA5}">
                      <a16:colId xmlns:a16="http://schemas.microsoft.com/office/drawing/2014/main" val="1793594620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r>
                        <a:rPr lang="ca-ES" dirty="0" smtClean="0"/>
                        <a:t>Team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Solver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Mesh</a:t>
                      </a:r>
                      <a:r>
                        <a:rPr lang="ca-ES" dirty="0" smtClean="0"/>
                        <a:t> elements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Mesh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size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Turbulence</a:t>
                      </a:r>
                      <a:r>
                        <a:rPr lang="ca-ES" dirty="0" smtClean="0"/>
                        <a:t> model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06141"/>
                  </a:ext>
                </a:extLst>
              </a:tr>
              <a:tr h="733002">
                <a:tc>
                  <a:txBody>
                    <a:bodyPr/>
                    <a:lstStyle/>
                    <a:p>
                      <a:r>
                        <a:rPr lang="ca-ES" dirty="0" smtClean="0"/>
                        <a:t>INCAS, Romania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RANS</a:t>
                      </a:r>
                      <a:r>
                        <a:rPr lang="ca-ES" baseline="0" dirty="0" smtClean="0"/>
                        <a:t> (</a:t>
                      </a:r>
                      <a:r>
                        <a:rPr lang="ca-ES" baseline="0" dirty="0" err="1" smtClean="0"/>
                        <a:t>Ansys</a:t>
                      </a:r>
                      <a:r>
                        <a:rPr lang="ca-ES" baseline="0" dirty="0" smtClean="0"/>
                        <a:t> Fluent)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hexahedral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~95M</a:t>
                      </a:r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k-ω SST with Intermittency Transition model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735860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NASA Ames,</a:t>
                      </a:r>
                      <a:r>
                        <a:rPr lang="en-US" baseline="0" dirty="0" smtClean="0"/>
                        <a:t> USA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RANS (</a:t>
                      </a:r>
                      <a:r>
                        <a:rPr lang="es-ES" dirty="0" err="1" smtClean="0"/>
                        <a:t>ADflow</a:t>
                      </a:r>
                      <a:r>
                        <a:rPr lang="es-ES" dirty="0" smtClean="0"/>
                        <a:t>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~7.5M</a:t>
                      </a:r>
                    </a:p>
                    <a:p>
                      <a:pPr algn="ctr"/>
                      <a:r>
                        <a:rPr lang="es-ES" dirty="0" smtClean="0"/>
                        <a:t>~60M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4915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r>
                        <a:rPr lang="es-ES" dirty="0" smtClean="0"/>
                        <a:t>NASA </a:t>
                      </a:r>
                      <a:r>
                        <a:rPr lang="es-ES" dirty="0" err="1" smtClean="0"/>
                        <a:t>Langley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USA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RANS (USM3D)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tetrahedral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~60M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857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THU,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smtClean="0"/>
                        <a:t>RANS (NSAWET)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Structured</a:t>
                      </a:r>
                      <a:r>
                        <a:rPr lang="ca-ES" baseline="0" dirty="0" smtClean="0"/>
                        <a:t> </a:t>
                      </a:r>
                      <a:r>
                        <a:rPr lang="ca-ES" baseline="0" dirty="0" err="1" smtClean="0"/>
                        <a:t>grid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~10M</a:t>
                      </a:r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k-ω SST 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656778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UdeC</a:t>
                      </a:r>
                      <a:r>
                        <a:rPr lang="es-ES" dirty="0" smtClean="0"/>
                        <a:t>, 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dirty="0" smtClean="0"/>
                        <a:t>RANS (</a:t>
                      </a:r>
                      <a:r>
                        <a:rPr lang="ca-ES" dirty="0" err="1" smtClean="0"/>
                        <a:t>Ansys</a:t>
                      </a:r>
                      <a:r>
                        <a:rPr lang="ca-ES" dirty="0" smtClean="0"/>
                        <a:t> Fluent)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Hexahedral</a:t>
                      </a:r>
                      <a:r>
                        <a:rPr lang="ca-ES" baseline="0" dirty="0" smtClean="0"/>
                        <a:t> </a:t>
                      </a:r>
                      <a:r>
                        <a:rPr lang="ca-ES" baseline="0" dirty="0" err="1" smtClean="0"/>
                        <a:t>and</a:t>
                      </a:r>
                      <a:r>
                        <a:rPr lang="ca-ES" baseline="0" dirty="0" smtClean="0"/>
                        <a:t> </a:t>
                      </a:r>
                      <a:r>
                        <a:rPr lang="ca-ES" baseline="0" dirty="0" err="1" smtClean="0"/>
                        <a:t>polyhedral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~20M</a:t>
                      </a:r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k-ω SST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413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Stanford</a:t>
                      </a:r>
                      <a:r>
                        <a:rPr lang="ca-ES" dirty="0" smtClean="0"/>
                        <a:t> Univ.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dirty="0" smtClean="0"/>
                        <a:t>RANS</a:t>
                      </a:r>
                      <a:r>
                        <a:rPr lang="ca-ES" baseline="0" dirty="0" smtClean="0"/>
                        <a:t> (SU2 </a:t>
                      </a:r>
                      <a:r>
                        <a:rPr lang="ca-ES" baseline="0" dirty="0" err="1" smtClean="0"/>
                        <a:t>framework</a:t>
                      </a:r>
                      <a:r>
                        <a:rPr lang="ca-ES" baseline="0" dirty="0" smtClean="0"/>
                        <a:t>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Unstructured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Grid</a:t>
                      </a:r>
                      <a:r>
                        <a:rPr lang="ca-ES" dirty="0" smtClean="0"/>
                        <a:t> (</a:t>
                      </a:r>
                      <a:r>
                        <a:rPr lang="ca-ES" dirty="0" err="1" smtClean="0"/>
                        <a:t>Prisms</a:t>
                      </a:r>
                      <a:r>
                        <a:rPr lang="ca-ES" dirty="0" smtClean="0"/>
                        <a:t>,</a:t>
                      </a:r>
                      <a:r>
                        <a:rPr lang="ca-ES" baseline="0" dirty="0" smtClean="0"/>
                        <a:t> ...)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~10M</a:t>
                      </a:r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k-ω SST </a:t>
                      </a:r>
                      <a:endParaRPr lang="es-ES" dirty="0" smtClean="0"/>
                    </a:p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71160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smtClean="0"/>
                        <a:t>DLR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dirty="0" smtClean="0"/>
                        <a:t>RANS (Tao)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098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613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34" y="1153750"/>
            <a:ext cx="7605665" cy="57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12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63" y="1266340"/>
            <a:ext cx="7642634" cy="27925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92" y="4065320"/>
            <a:ext cx="7643124" cy="27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7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1" y="1137906"/>
            <a:ext cx="7650933" cy="57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63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119"/>
            <a:ext cx="4952246" cy="44040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03" y="1766118"/>
            <a:ext cx="4952246" cy="44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25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3834"/>
          <a:stretch/>
        </p:blipFill>
        <p:spPr>
          <a:xfrm>
            <a:off x="2746528" y="1177090"/>
            <a:ext cx="5507120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1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y12)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63" y="1104524"/>
            <a:ext cx="7671301" cy="57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89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1" y="1301262"/>
            <a:ext cx="7577973" cy="2768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1" y="4078013"/>
            <a:ext cx="7608386" cy="27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70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104523"/>
            <a:ext cx="7671303" cy="5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4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479"/>
            <a:ext cx="4957803" cy="44090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03" y="1774479"/>
            <a:ext cx="4957802" cy="44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3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3834"/>
          <a:stretch/>
        </p:blipFill>
        <p:spPr>
          <a:xfrm>
            <a:off x="2629916" y="1177090"/>
            <a:ext cx="5524144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contributions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208587"/>
              </p:ext>
            </p:extLst>
          </p:nvPr>
        </p:nvGraphicFramePr>
        <p:xfrm>
          <a:off x="149468" y="1459524"/>
          <a:ext cx="9510579" cy="5149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368">
                  <a:extLst>
                    <a:ext uri="{9D8B030D-6E8A-4147-A177-3AD203B41FA5}">
                      <a16:colId xmlns:a16="http://schemas.microsoft.com/office/drawing/2014/main" val="4141209532"/>
                    </a:ext>
                  </a:extLst>
                </a:gridCol>
                <a:gridCol w="1580229">
                  <a:extLst>
                    <a:ext uri="{9D8B030D-6E8A-4147-A177-3AD203B41FA5}">
                      <a16:colId xmlns:a16="http://schemas.microsoft.com/office/drawing/2014/main" val="1733633175"/>
                    </a:ext>
                  </a:extLst>
                </a:gridCol>
                <a:gridCol w="2153815">
                  <a:extLst>
                    <a:ext uri="{9D8B030D-6E8A-4147-A177-3AD203B41FA5}">
                      <a16:colId xmlns:a16="http://schemas.microsoft.com/office/drawing/2014/main" val="3147593565"/>
                    </a:ext>
                  </a:extLst>
                </a:gridCol>
                <a:gridCol w="2046993">
                  <a:extLst>
                    <a:ext uri="{9D8B030D-6E8A-4147-A177-3AD203B41FA5}">
                      <a16:colId xmlns:a16="http://schemas.microsoft.com/office/drawing/2014/main" val="384524721"/>
                    </a:ext>
                  </a:extLst>
                </a:gridCol>
                <a:gridCol w="1892174">
                  <a:extLst>
                    <a:ext uri="{9D8B030D-6E8A-4147-A177-3AD203B41FA5}">
                      <a16:colId xmlns:a16="http://schemas.microsoft.com/office/drawing/2014/main" val="1793594620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r>
                        <a:rPr lang="ca-ES" dirty="0" smtClean="0"/>
                        <a:t>Team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Optimizer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Type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Number</a:t>
                      </a:r>
                      <a:r>
                        <a:rPr lang="ca-ES" dirty="0" smtClean="0"/>
                        <a:t> of </a:t>
                      </a:r>
                      <a:r>
                        <a:rPr lang="ca-ES" dirty="0" err="1" smtClean="0"/>
                        <a:t>iterations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Computational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time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06141"/>
                  </a:ext>
                </a:extLst>
              </a:tr>
              <a:tr h="733002">
                <a:tc>
                  <a:txBody>
                    <a:bodyPr/>
                    <a:lstStyle/>
                    <a:p>
                      <a:r>
                        <a:rPr lang="ca-ES" dirty="0" smtClean="0"/>
                        <a:t>INCAS, Romania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--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--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735860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NASA Ames,</a:t>
                      </a:r>
                      <a:r>
                        <a:rPr lang="en-US" baseline="0" dirty="0" smtClean="0"/>
                        <a:t> USA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SQP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Gradient</a:t>
                      </a:r>
                      <a:r>
                        <a:rPr lang="ca-ES" baseline="0" dirty="0" smtClean="0"/>
                        <a:t> </a:t>
                      </a:r>
                      <a:r>
                        <a:rPr lang="ca-ES" baseline="0" dirty="0" err="1" smtClean="0"/>
                        <a:t>based</a:t>
                      </a:r>
                      <a:r>
                        <a:rPr lang="ca-ES" baseline="0" dirty="0" smtClean="0"/>
                        <a:t> </a:t>
                      </a:r>
                      <a:r>
                        <a:rPr lang="ca-ES" baseline="0" dirty="0" err="1" smtClean="0"/>
                        <a:t>method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2h (480 cores)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4915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r>
                        <a:rPr lang="es-ES" dirty="0" smtClean="0"/>
                        <a:t>NASA </a:t>
                      </a:r>
                      <a:r>
                        <a:rPr lang="es-ES" dirty="0" err="1" smtClean="0"/>
                        <a:t>Langley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USA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dirty="0" smtClean="0"/>
                        <a:t>CDISC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knowledge-based design method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857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THU,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2D </a:t>
                      </a:r>
                      <a:r>
                        <a:rPr lang="ca-ES" dirty="0" err="1" smtClean="0"/>
                        <a:t>optimization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with</a:t>
                      </a:r>
                      <a:r>
                        <a:rPr lang="ca-ES" dirty="0" smtClean="0"/>
                        <a:t> GA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Stochastic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method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656778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UdeC</a:t>
                      </a:r>
                      <a:r>
                        <a:rPr lang="es-ES" dirty="0" smtClean="0"/>
                        <a:t>, 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--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--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413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Stanford</a:t>
                      </a:r>
                      <a:r>
                        <a:rPr lang="ca-ES" baseline="0" dirty="0" smtClean="0"/>
                        <a:t> Univ.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SU2 </a:t>
                      </a:r>
                      <a:r>
                        <a:rPr lang="ca-ES" dirty="0" err="1" smtClean="0"/>
                        <a:t>framework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Adjoint-based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method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440773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smtClean="0"/>
                        <a:t>DLR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9578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84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CP (</a:t>
            </a:r>
            <a:r>
              <a:rPr lang="ca-ES" dirty="0" err="1" smtClean="0"/>
              <a:t>station</a:t>
            </a:r>
            <a:r>
              <a:rPr lang="ca-ES" dirty="0" smtClean="0"/>
              <a:t> y14)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52" y="1082594"/>
            <a:ext cx="7700542" cy="577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14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69" y="1264876"/>
            <a:ext cx="7742222" cy="28288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69" y="4029111"/>
            <a:ext cx="7742222" cy="28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560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73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60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370"/>
            <a:ext cx="4958569" cy="44097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69" y="1701371"/>
            <a:ext cx="4958569" cy="44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63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3834"/>
          <a:stretch/>
        </p:blipFill>
        <p:spPr>
          <a:xfrm>
            <a:off x="2770359" y="1257709"/>
            <a:ext cx="5428967" cy="56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58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y16)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85" y="1092640"/>
            <a:ext cx="7687147" cy="576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62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78" y="1228352"/>
            <a:ext cx="7701886" cy="28141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78" y="4042503"/>
            <a:ext cx="7705572" cy="28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244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01" y="1113576"/>
            <a:ext cx="7659232" cy="57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77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105"/>
            <a:ext cx="4948163" cy="44004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63" y="1792105"/>
            <a:ext cx="4957837" cy="440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68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4" b="3834"/>
          <a:stretch/>
        </p:blipFill>
        <p:spPr>
          <a:xfrm>
            <a:off x="2987643" y="1163766"/>
            <a:ext cx="5528555" cy="56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1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contributions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093888"/>
              </p:ext>
            </p:extLst>
          </p:nvPr>
        </p:nvGraphicFramePr>
        <p:xfrm>
          <a:off x="585001" y="1568166"/>
          <a:ext cx="8650500" cy="3732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805">
                  <a:extLst>
                    <a:ext uri="{9D8B030D-6E8A-4147-A177-3AD203B41FA5}">
                      <a16:colId xmlns:a16="http://schemas.microsoft.com/office/drawing/2014/main" val="4141209532"/>
                    </a:ext>
                  </a:extLst>
                </a:gridCol>
                <a:gridCol w="2697028">
                  <a:extLst>
                    <a:ext uri="{9D8B030D-6E8A-4147-A177-3AD203B41FA5}">
                      <a16:colId xmlns:a16="http://schemas.microsoft.com/office/drawing/2014/main" val="1733633175"/>
                    </a:ext>
                  </a:extLst>
                </a:gridCol>
                <a:gridCol w="3100667">
                  <a:extLst>
                    <a:ext uri="{9D8B030D-6E8A-4147-A177-3AD203B41FA5}">
                      <a16:colId xmlns:a16="http://schemas.microsoft.com/office/drawing/2014/main" val="3147593565"/>
                    </a:ext>
                  </a:extLst>
                </a:gridCol>
              </a:tblGrid>
              <a:tr h="733002"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Team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Tecplot</a:t>
                      </a:r>
                      <a:r>
                        <a:rPr lang="ca-ES" dirty="0" smtClean="0"/>
                        <a:t> files</a:t>
                      </a:r>
                      <a:endParaRPr lang="es-E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Shock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Wave</a:t>
                      </a:r>
                      <a:r>
                        <a:rPr lang="ca-ES" dirty="0" smtClean="0"/>
                        <a:t> </a:t>
                      </a:r>
                      <a:r>
                        <a:rPr lang="ca-ES" dirty="0" err="1" smtClean="0"/>
                        <a:t>flag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206141"/>
                  </a:ext>
                </a:extLst>
              </a:tr>
              <a:tr h="451086">
                <a:tc>
                  <a:txBody>
                    <a:bodyPr/>
                    <a:lstStyle/>
                    <a:p>
                      <a:r>
                        <a:rPr lang="ca-ES" dirty="0" smtClean="0"/>
                        <a:t>INCAS, Romania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Surface </a:t>
                      </a:r>
                      <a:r>
                        <a:rPr lang="ca-ES" dirty="0" err="1" smtClean="0"/>
                        <a:t>only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735860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NASA Ames,</a:t>
                      </a:r>
                      <a:r>
                        <a:rPr lang="en-US" baseline="0" dirty="0" smtClean="0"/>
                        <a:t> USA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Yes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Yes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4915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r>
                        <a:rPr lang="es-ES" dirty="0" smtClean="0"/>
                        <a:t>NASA </a:t>
                      </a:r>
                      <a:r>
                        <a:rPr lang="es-ES" dirty="0" err="1" smtClean="0"/>
                        <a:t>Langley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USA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Yes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Yes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857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THU, 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Yes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err="1" smtClean="0"/>
                        <a:t>Yes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656778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 smtClean="0"/>
                        <a:t>UdeC</a:t>
                      </a:r>
                      <a:r>
                        <a:rPr lang="es-ES" dirty="0" smtClean="0"/>
                        <a:t>, 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1413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err="1" smtClean="0"/>
                        <a:t>Stanford</a:t>
                      </a:r>
                      <a:r>
                        <a:rPr lang="ca-ES" baseline="0" dirty="0" smtClean="0"/>
                        <a:t> Univ.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33064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marL="0" marR="0" indent="0" algn="l" defTabSz="4571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dirty="0" smtClean="0"/>
                        <a:t>DLR</a:t>
                      </a:r>
                      <a:endParaRPr lang="es-E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a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dirty="0" smtClean="0"/>
                        <a:t>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61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925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y17.3)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59" y="1126590"/>
            <a:ext cx="7641878" cy="57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561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70" y="1177091"/>
            <a:ext cx="7756854" cy="2834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70" y="4011327"/>
            <a:ext cx="7786772" cy="28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983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1177090"/>
            <a:ext cx="7574547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12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369"/>
            <a:ext cx="4952246" cy="44040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59" y="1701368"/>
            <a:ext cx="4952247" cy="44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6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9" b="3630"/>
          <a:stretch/>
        </p:blipFill>
        <p:spPr>
          <a:xfrm>
            <a:off x="2942376" y="1128476"/>
            <a:ext cx="4324812" cy="572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261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z0.87)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42" y="1167330"/>
            <a:ext cx="7587558" cy="569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268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KC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7922" y="4093765"/>
            <a:ext cx="19694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INCAS</a:t>
            </a:r>
          </a:p>
          <a:p>
            <a:r>
              <a:rPr lang="ca-ES" dirty="0" smtClean="0">
                <a:solidFill>
                  <a:schemeClr val="tx1"/>
                </a:solidFill>
              </a:rPr>
              <a:t>SCB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1" y="1060302"/>
            <a:ext cx="7939889" cy="2901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1" y="3961415"/>
            <a:ext cx="7927496" cy="28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228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NASA-AMES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08" y="1201282"/>
            <a:ext cx="7542291" cy="56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10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Mach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LANGLEY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48269" y="1301260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Porous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369"/>
            <a:ext cx="4948389" cy="44006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89" y="1701368"/>
            <a:ext cx="4957611" cy="44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81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THU - </a:t>
            </a:r>
            <a:r>
              <a:rPr lang="ca-ES" dirty="0" err="1" smtClean="0">
                <a:solidFill>
                  <a:schemeClr val="tx1"/>
                </a:solidFill>
              </a:rPr>
              <a:t>Geometry</a:t>
            </a:r>
            <a:r>
              <a:rPr lang="ca-ES" dirty="0" smtClean="0">
                <a:solidFill>
                  <a:schemeClr val="tx1"/>
                </a:solidFill>
              </a:rPr>
              <a:t> 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7" b="3498"/>
          <a:stretch/>
        </p:blipFill>
        <p:spPr>
          <a:xfrm>
            <a:off x="3032400" y="1177090"/>
            <a:ext cx="4307970" cy="56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2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Questions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778598" y="1674891"/>
            <a:ext cx="8401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ca-ES" sz="2800" dirty="0" err="1" smtClean="0">
                <a:solidFill>
                  <a:schemeClr val="tx1"/>
                </a:solidFill>
              </a:rPr>
              <a:t>Baseline</a:t>
            </a:r>
            <a:r>
              <a:rPr lang="ca-ES" sz="2800" dirty="0" smtClean="0">
                <a:solidFill>
                  <a:schemeClr val="tx1"/>
                </a:solidFill>
              </a:rPr>
              <a:t> as a </a:t>
            </a:r>
            <a:r>
              <a:rPr lang="ca-ES" sz="2800" dirty="0" err="1" smtClean="0">
                <a:solidFill>
                  <a:schemeClr val="tx1"/>
                </a:solidFill>
              </a:rPr>
              <a:t>reference</a:t>
            </a:r>
            <a:endParaRPr lang="ca-ES" sz="2800" dirty="0" smtClean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ca-ES" sz="2800" dirty="0" smtClean="0">
                <a:solidFill>
                  <a:schemeClr val="tx1"/>
                </a:solidFill>
              </a:rPr>
              <a:t>Is </a:t>
            </a:r>
            <a:r>
              <a:rPr lang="ca-ES" sz="2800" dirty="0" err="1" smtClean="0">
                <a:solidFill>
                  <a:schemeClr val="tx1"/>
                </a:solidFill>
              </a:rPr>
              <a:t>lift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maintained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at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the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baseline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value</a:t>
            </a:r>
            <a:r>
              <a:rPr lang="ca-ES" sz="2800" dirty="0" smtClean="0">
                <a:solidFill>
                  <a:schemeClr val="tx1"/>
                </a:solidFill>
              </a:rPr>
              <a:t>?</a:t>
            </a:r>
            <a:endParaRPr lang="ca-ES" sz="28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ca-ES" sz="2800" dirty="0" err="1" smtClean="0">
                <a:solidFill>
                  <a:schemeClr val="tx1"/>
                </a:solidFill>
              </a:rPr>
              <a:t>Robustness</a:t>
            </a:r>
            <a:r>
              <a:rPr lang="ca-ES" sz="2800" dirty="0" smtClean="0">
                <a:solidFill>
                  <a:schemeClr val="tx1"/>
                </a:solidFill>
              </a:rPr>
              <a:t> of </a:t>
            </a:r>
            <a:r>
              <a:rPr lang="ca-ES" sz="2800" dirty="0" err="1" smtClean="0">
                <a:solidFill>
                  <a:schemeClr val="tx1"/>
                </a:solidFill>
              </a:rPr>
              <a:t>the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solution</a:t>
            </a:r>
            <a:r>
              <a:rPr lang="ca-ES" sz="2800" dirty="0" smtClean="0">
                <a:solidFill>
                  <a:schemeClr val="tx1"/>
                </a:solidFill>
              </a:rPr>
              <a:t> (Mach </a:t>
            </a:r>
            <a:r>
              <a:rPr lang="ca-ES" sz="2800" dirty="0" err="1" smtClean="0">
                <a:solidFill>
                  <a:schemeClr val="tx1"/>
                </a:solidFill>
              </a:rPr>
              <a:t>flexibility</a:t>
            </a:r>
            <a:r>
              <a:rPr lang="ca-ES" sz="2800" dirty="0" smtClean="0">
                <a:solidFill>
                  <a:schemeClr val="tx1"/>
                </a:solidFill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ca-ES" sz="2800" dirty="0" err="1" smtClean="0">
                <a:solidFill>
                  <a:schemeClr val="tx1"/>
                </a:solidFill>
              </a:rPr>
              <a:t>Adaptability</a:t>
            </a:r>
            <a:r>
              <a:rPr lang="ca-ES" sz="2800" dirty="0" smtClean="0">
                <a:solidFill>
                  <a:schemeClr val="tx1"/>
                </a:solidFill>
              </a:rPr>
              <a:t> of </a:t>
            </a:r>
            <a:r>
              <a:rPr lang="ca-ES" sz="2800" dirty="0" err="1" smtClean="0">
                <a:solidFill>
                  <a:schemeClr val="tx1"/>
                </a:solidFill>
              </a:rPr>
              <a:t>the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solution</a:t>
            </a:r>
            <a:r>
              <a:rPr lang="ca-ES" sz="2800" dirty="0" smtClean="0">
                <a:solidFill>
                  <a:schemeClr val="tx1"/>
                </a:solidFill>
              </a:rPr>
              <a:t> to </a:t>
            </a:r>
            <a:r>
              <a:rPr lang="ca-ES" sz="2800" dirty="0" err="1" smtClean="0">
                <a:solidFill>
                  <a:schemeClr val="tx1"/>
                </a:solidFill>
              </a:rPr>
              <a:t>other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>
                <a:solidFill>
                  <a:schemeClr val="tx1"/>
                </a:solidFill>
              </a:rPr>
              <a:t>U</a:t>
            </a:r>
            <a:r>
              <a:rPr lang="ca-ES" sz="2800" dirty="0" err="1" smtClean="0">
                <a:solidFill>
                  <a:schemeClr val="tx1"/>
                </a:solidFill>
              </a:rPr>
              <a:t>se</a:t>
            </a:r>
            <a:r>
              <a:rPr lang="ca-ES" sz="2800" dirty="0" smtClean="0">
                <a:solidFill>
                  <a:schemeClr val="tx1"/>
                </a:solidFill>
              </a:rPr>
              <a:t> Cases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ca-ES" sz="2800" dirty="0" err="1">
                <a:solidFill>
                  <a:schemeClr val="tx1"/>
                </a:solidFill>
              </a:rPr>
              <a:t>Optimization</a:t>
            </a:r>
            <a:r>
              <a:rPr lang="ca-ES" sz="2800" dirty="0">
                <a:solidFill>
                  <a:schemeClr val="tx1"/>
                </a:solidFill>
              </a:rPr>
              <a:t> </a:t>
            </a:r>
            <a:r>
              <a:rPr lang="ca-ES" sz="2800" dirty="0" err="1">
                <a:solidFill>
                  <a:schemeClr val="tx1"/>
                </a:solidFill>
              </a:rPr>
              <a:t>analysis</a:t>
            </a:r>
            <a:r>
              <a:rPr lang="ca-ES" sz="2800" dirty="0">
                <a:solidFill>
                  <a:schemeClr val="tx1"/>
                </a:solidFill>
              </a:rPr>
              <a:t> of </a:t>
            </a:r>
            <a:r>
              <a:rPr lang="ca-ES" sz="2800" dirty="0" err="1">
                <a:solidFill>
                  <a:schemeClr val="tx1"/>
                </a:solidFill>
              </a:rPr>
              <a:t>the</a:t>
            </a:r>
            <a:r>
              <a:rPr lang="ca-ES" sz="2800" dirty="0">
                <a:solidFill>
                  <a:schemeClr val="tx1"/>
                </a:solidFill>
              </a:rPr>
              <a:t> </a:t>
            </a:r>
            <a:r>
              <a:rPr lang="ca-ES" sz="2800" dirty="0" err="1">
                <a:solidFill>
                  <a:schemeClr val="tx1"/>
                </a:solidFill>
              </a:rPr>
              <a:t>solution</a:t>
            </a:r>
            <a:endParaRPr lang="ca-ES" sz="28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ca-ES" sz="2800" dirty="0" err="1" smtClean="0">
                <a:solidFill>
                  <a:schemeClr val="tx1"/>
                </a:solidFill>
              </a:rPr>
              <a:t>Span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loading</a:t>
            </a:r>
            <a:r>
              <a:rPr lang="ca-ES" sz="2800" dirty="0" smtClean="0">
                <a:solidFill>
                  <a:schemeClr val="tx1"/>
                </a:solidFill>
              </a:rPr>
              <a:t>; </a:t>
            </a:r>
            <a:r>
              <a:rPr lang="ca-ES" sz="2800" dirty="0" err="1" smtClean="0">
                <a:solidFill>
                  <a:schemeClr val="tx1"/>
                </a:solidFill>
              </a:rPr>
              <a:t>how</a:t>
            </a:r>
            <a:r>
              <a:rPr lang="ca-ES" sz="2800" dirty="0" smtClean="0">
                <a:solidFill>
                  <a:schemeClr val="tx1"/>
                </a:solidFill>
              </a:rPr>
              <a:t> is </a:t>
            </a:r>
            <a:r>
              <a:rPr lang="ca-ES" sz="2800" dirty="0" err="1" smtClean="0">
                <a:solidFill>
                  <a:schemeClr val="tx1"/>
                </a:solidFill>
              </a:rPr>
              <a:t>it</a:t>
            </a:r>
            <a:r>
              <a:rPr lang="ca-ES" sz="2800" dirty="0" smtClean="0">
                <a:solidFill>
                  <a:schemeClr val="tx1"/>
                </a:solidFill>
              </a:rPr>
              <a:t> </a:t>
            </a:r>
            <a:r>
              <a:rPr lang="ca-ES" sz="2800" dirty="0" err="1" smtClean="0">
                <a:solidFill>
                  <a:schemeClr val="tx1"/>
                </a:solidFill>
              </a:rPr>
              <a:t>affected</a:t>
            </a:r>
            <a:r>
              <a:rPr lang="ca-ES" sz="2800" dirty="0" smtClean="0">
                <a:solidFill>
                  <a:schemeClr val="tx1"/>
                </a:solidFill>
              </a:rPr>
              <a:t>? (</a:t>
            </a:r>
            <a:r>
              <a:rPr lang="ca-ES" sz="2800" dirty="0" err="1" smtClean="0">
                <a:solidFill>
                  <a:schemeClr val="tx1"/>
                </a:solidFill>
              </a:rPr>
              <a:t>wing</a:t>
            </a:r>
            <a:r>
              <a:rPr lang="ca-ES" sz="2800" dirty="0" smtClean="0">
                <a:solidFill>
                  <a:schemeClr val="tx1"/>
                </a:solidFill>
              </a:rPr>
              <a:t> + </a:t>
            </a:r>
            <a:r>
              <a:rPr lang="ca-ES" sz="2800" dirty="0" err="1" smtClean="0">
                <a:solidFill>
                  <a:schemeClr val="tx1"/>
                </a:solidFill>
              </a:rPr>
              <a:t>strut</a:t>
            </a:r>
            <a:r>
              <a:rPr lang="ca-ES" sz="2800" dirty="0" smtClean="0">
                <a:solidFill>
                  <a:schemeClr val="tx1"/>
                </a:solidFill>
              </a:rPr>
              <a:t>)</a:t>
            </a:r>
            <a:endParaRPr lang="es-E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MAch</a:t>
            </a:r>
            <a:r>
              <a:rPr lang="ca-ES" dirty="0" smtClean="0"/>
              <a:t> (</a:t>
            </a:r>
            <a:r>
              <a:rPr lang="ca-ES" dirty="0" err="1" smtClean="0"/>
              <a:t>station</a:t>
            </a:r>
            <a:r>
              <a:rPr lang="ca-ES" dirty="0" smtClean="0"/>
              <a:t> z1.07)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87923" y="1301262"/>
            <a:ext cx="42203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err="1" smtClean="0">
                <a:solidFill>
                  <a:schemeClr val="tx1"/>
                </a:solidFill>
              </a:rPr>
              <a:t>UdeC</a:t>
            </a:r>
            <a:r>
              <a:rPr lang="ca-ES" dirty="0" smtClean="0">
                <a:solidFill>
                  <a:schemeClr val="tx1"/>
                </a:solidFill>
              </a:rPr>
              <a:t> - SCB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35" y="1153751"/>
            <a:ext cx="7605664" cy="57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61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oster-bk-3.psd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2" y="-52923"/>
            <a:ext cx="9160947" cy="63073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2" y="420716"/>
            <a:ext cx="9160947" cy="9242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63" y="2445251"/>
            <a:ext cx="7943378" cy="16499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463" y="4308884"/>
            <a:ext cx="4376033" cy="125029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6282347"/>
            <a:ext cx="9906000" cy="492432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s-ES" sz="2600" b="1" spc="600" dirty="0" err="1">
                <a:solidFill>
                  <a:schemeClr val="accent5"/>
                </a:solidFill>
              </a:rPr>
              <a:t>www.cimne.com</a:t>
            </a:r>
            <a:endParaRPr lang="es-ES" sz="2600" b="1" spc="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stations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110967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Y12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1911" y="4093765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Y14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34852" r="50289" b="54851"/>
          <a:stretch/>
        </p:blipFill>
        <p:spPr>
          <a:xfrm>
            <a:off x="1844779" y="1575525"/>
            <a:ext cx="6270172" cy="22338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0" t="35115" r="50305" b="54498"/>
          <a:stretch/>
        </p:blipFill>
        <p:spPr>
          <a:xfrm>
            <a:off x="1844779" y="4268438"/>
            <a:ext cx="6270172" cy="22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 smtClean="0"/>
              <a:t>stations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110967" y="1301262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Y16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2" t="34852" r="50305" b="54455"/>
          <a:stretch/>
        </p:blipFill>
        <p:spPr>
          <a:xfrm>
            <a:off x="1809800" y="1466401"/>
            <a:ext cx="6340499" cy="23451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9" t="34984" r="50503" b="54719"/>
          <a:stretch/>
        </p:blipFill>
        <p:spPr>
          <a:xfrm>
            <a:off x="1809800" y="4186955"/>
            <a:ext cx="6347106" cy="231343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01911" y="4093765"/>
            <a:ext cx="19694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tx1"/>
                </a:solidFill>
              </a:rPr>
              <a:t>Y17.3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8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r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1064</Words>
  <Application>Microsoft Office PowerPoint</Application>
  <PresentationFormat>A4 (210 x 297 mm)</PresentationFormat>
  <Paragraphs>345</Paragraphs>
  <Slides>71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5" baseType="lpstr">
      <vt:lpstr>ＭＳ Ｐゴシック</vt:lpstr>
      <vt:lpstr>Arial</vt:lpstr>
      <vt:lpstr>Times New Roman</vt:lpstr>
      <vt:lpstr>Tema de Office</vt:lpstr>
      <vt:lpstr>Presentación de PowerPoint</vt:lpstr>
      <vt:lpstr>contributions</vt:lpstr>
      <vt:lpstr>contributions</vt:lpstr>
      <vt:lpstr>contributions</vt:lpstr>
      <vt:lpstr>contributions</vt:lpstr>
      <vt:lpstr>contributions</vt:lpstr>
      <vt:lpstr>Questions</vt:lpstr>
      <vt:lpstr>stations</vt:lpstr>
      <vt:lpstr>stations</vt:lpstr>
      <vt:lpstr>stations</vt:lpstr>
      <vt:lpstr>CP (station y12)</vt:lpstr>
      <vt:lpstr>CP (station y12)</vt:lpstr>
      <vt:lpstr>CP (station y12)</vt:lpstr>
      <vt:lpstr>CP (station y12)</vt:lpstr>
      <vt:lpstr>CP (station y12)</vt:lpstr>
      <vt:lpstr>CP (station y14)</vt:lpstr>
      <vt:lpstr>CP (station y14)</vt:lpstr>
      <vt:lpstr>CP (station y14)</vt:lpstr>
      <vt:lpstr>CP (station y14)</vt:lpstr>
      <vt:lpstr>CP (station y14)</vt:lpstr>
      <vt:lpstr>CP (station y16)</vt:lpstr>
      <vt:lpstr>CP (station y16)</vt:lpstr>
      <vt:lpstr>CP (station y16)</vt:lpstr>
      <vt:lpstr>CP (station y16)</vt:lpstr>
      <vt:lpstr>CP (station y16)</vt:lpstr>
      <vt:lpstr>CP (station y17.3)</vt:lpstr>
      <vt:lpstr>CP (station y17.3)</vt:lpstr>
      <vt:lpstr>CP (station y17.3)</vt:lpstr>
      <vt:lpstr>CP (station y17.3)</vt:lpstr>
      <vt:lpstr>CP (station y17.3)</vt:lpstr>
      <vt:lpstr>CP (station z0.87)</vt:lpstr>
      <vt:lpstr>CP (station z0.87)</vt:lpstr>
      <vt:lpstr>CP (station z0.87)</vt:lpstr>
      <vt:lpstr>CP (station z0.87)</vt:lpstr>
      <vt:lpstr>CP (station z0.87)</vt:lpstr>
      <vt:lpstr>CP (station z1.07)</vt:lpstr>
      <vt:lpstr>CP (station z1.07)</vt:lpstr>
      <vt:lpstr>CP (station z1.07)</vt:lpstr>
      <vt:lpstr>CP (station z1.07)</vt:lpstr>
      <vt:lpstr>CP (station z1.07)</vt:lpstr>
      <vt:lpstr>MACH (station y12)</vt:lpstr>
      <vt:lpstr>MACH (station y12)</vt:lpstr>
      <vt:lpstr>MACH (station y12)</vt:lpstr>
      <vt:lpstr>MACH (station y12)</vt:lpstr>
      <vt:lpstr>CP (station y12)</vt:lpstr>
      <vt:lpstr>MACH (station y14)</vt:lpstr>
      <vt:lpstr>MACH (station y14)</vt:lpstr>
      <vt:lpstr>MACH (station y14)</vt:lpstr>
      <vt:lpstr>MACH (station y14)</vt:lpstr>
      <vt:lpstr>CP (station y14)</vt:lpstr>
      <vt:lpstr>Mach (station y16)</vt:lpstr>
      <vt:lpstr>mach (station y16)</vt:lpstr>
      <vt:lpstr>Mach (station y16)</vt:lpstr>
      <vt:lpstr>mach (station y16)</vt:lpstr>
      <vt:lpstr>MAch (station y16)</vt:lpstr>
      <vt:lpstr>Mach (station y17.3)</vt:lpstr>
      <vt:lpstr>mach (station y17.3)</vt:lpstr>
      <vt:lpstr>Mach (station y17.3)</vt:lpstr>
      <vt:lpstr>mach (station y17.3)</vt:lpstr>
      <vt:lpstr>MAch (station y17.3)</vt:lpstr>
      <vt:lpstr>Mach (station z0.87)</vt:lpstr>
      <vt:lpstr>mach (station z0.87)</vt:lpstr>
      <vt:lpstr>Mach (station z0.87)</vt:lpstr>
      <vt:lpstr>mach (station z0.87)</vt:lpstr>
      <vt:lpstr>MAch (station z0.87)</vt:lpstr>
      <vt:lpstr>Mach (station z1.07)</vt:lpstr>
      <vt:lpstr>mach (station z1.07)</vt:lpstr>
      <vt:lpstr>Mach (station z1.07)</vt:lpstr>
      <vt:lpstr>mach (station z1.07)</vt:lpstr>
      <vt:lpstr>MAch (station z1.07)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2016-07-15T06:54:08Z</dcterms:created>
  <dcterms:modified xsi:type="dcterms:W3CDTF">2017-11-30T14:25:04Z</dcterms:modified>
</cp:coreProperties>
</file>